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5" r:id="rId9"/>
    <p:sldId id="264" r:id="rId10"/>
    <p:sldId id="263" r:id="rId11"/>
    <p:sldId id="266" r:id="rId12"/>
    <p:sldId id="267" r:id="rId13"/>
    <p:sldId id="273" r:id="rId14"/>
    <p:sldId id="272" r:id="rId15"/>
    <p:sldId id="274" r:id="rId16"/>
    <p:sldId id="275" r:id="rId17"/>
    <p:sldId id="276" r:id="rId18"/>
    <p:sldId id="268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20-Mar-15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20-Mar-15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600"/>
          </a:xfrm>
        </p:spPr>
        <p:txBody>
          <a:bodyPr>
            <a:normAutofit/>
          </a:bodyPr>
          <a:lstStyle/>
          <a:p>
            <a:r>
              <a:rPr lang="ka-GE" sz="4000" b="1" dirty="0" smtClean="0">
                <a:latin typeface="Sylfaen" pitchFamily="18" charset="0"/>
              </a:rPr>
              <a:t>ექსპედიცია </a:t>
            </a:r>
            <a:r>
              <a:rPr lang="en-US" sz="4000" b="1" dirty="0" smtClean="0">
                <a:latin typeface="Sylfaen" pitchFamily="18" charset="0"/>
              </a:rPr>
              <a:t>  </a:t>
            </a:r>
            <a:r>
              <a:rPr lang="ka-GE" sz="4000" b="1" dirty="0" smtClean="0">
                <a:latin typeface="Sylfaen" pitchFamily="18" charset="0"/>
              </a:rPr>
              <a:t>სვანეთში </a:t>
            </a:r>
            <a:endParaRPr lang="en-US" sz="4000" b="1" dirty="0">
              <a:latin typeface="Sylfae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686800" cy="4953000"/>
          </a:xfrm>
        </p:spPr>
        <p:txBody>
          <a:bodyPr>
            <a:normAutofit/>
          </a:bodyPr>
          <a:lstStyle/>
          <a:p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     </a:t>
            </a:r>
            <a:r>
              <a:rPr lang="ka-GE" sz="2000" b="1" dirty="0" smtClean="0">
                <a:solidFill>
                  <a:schemeClr val="tx2"/>
                </a:solidFill>
                <a:latin typeface="Sylfaen" pitchFamily="18" charset="0"/>
              </a:rPr>
              <a:t> </a:t>
            </a:r>
            <a:r>
              <a:rPr lang="ka-GE" sz="2000" b="1" dirty="0" smtClean="0">
                <a:solidFill>
                  <a:srgbClr val="002060"/>
                </a:solidFill>
                <a:latin typeface="Sylfaen" pitchFamily="18" charset="0"/>
              </a:rPr>
              <a:t>ივანე ჯავახიშვილის სახელობის თბილისის სახელმწიფო უნივერსიტეტი</a:t>
            </a:r>
          </a:p>
          <a:p>
            <a:endParaRPr lang="ka-GE" sz="2000" b="1" dirty="0" smtClean="0">
              <a:solidFill>
                <a:srgbClr val="002060"/>
              </a:solidFill>
              <a:latin typeface="Sylfaen" pitchFamily="18" charset="0"/>
            </a:endParaRPr>
          </a:p>
          <a:p>
            <a:endParaRPr lang="ka-GE" sz="2000" b="1" dirty="0" smtClean="0">
              <a:solidFill>
                <a:srgbClr val="002060"/>
              </a:solidFill>
              <a:latin typeface="Sylfaen" pitchFamily="18" charset="0"/>
            </a:endParaRPr>
          </a:p>
          <a:p>
            <a:r>
              <a:rPr lang="ka-GE" sz="2000" b="1" dirty="0" smtClean="0">
                <a:solidFill>
                  <a:srgbClr val="002060"/>
                </a:solidFill>
                <a:latin typeface="Sylfaen" pitchFamily="18" charset="0"/>
              </a:rPr>
              <a:t>                   </a:t>
            </a:r>
            <a:r>
              <a:rPr lang="ka-GE" sz="2800" dirty="0" smtClean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ხელმძღვანელი: ასოც. პროფ</a:t>
            </a:r>
            <a:r>
              <a:rPr lang="ka-GE" sz="2800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.</a:t>
            </a:r>
            <a:r>
              <a:rPr lang="ka-GE" sz="2800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 ანა ხარანაული</a:t>
            </a:r>
          </a:p>
          <a:p>
            <a:endParaRPr lang="ka-GE" sz="2800" b="1" dirty="0" smtClean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  <a:p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                                   </a:t>
            </a:r>
            <a:r>
              <a:rPr lang="ka-GE" sz="2800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ექსპედიციის  მონაწილეები:</a:t>
            </a:r>
            <a:r>
              <a:rPr lang="ka-GE" sz="2800" dirty="0" smtClean="0">
                <a:solidFill>
                  <a:srgbClr val="002060"/>
                </a:solidFill>
                <a:latin typeface="Sylfaen" pitchFamily="18" charset="0"/>
              </a:rPr>
              <a:t>                    </a:t>
            </a:r>
          </a:p>
          <a:p>
            <a:r>
              <a:rPr lang="ka-GE" b="1" dirty="0" smtClean="0">
                <a:solidFill>
                  <a:srgbClr val="002060"/>
                </a:solidFill>
                <a:latin typeface="Sylfaen" pitchFamily="18" charset="0"/>
              </a:rPr>
              <a:t>                                               </a:t>
            </a:r>
            <a:r>
              <a:rPr lang="ka-GE" sz="2800" b="1" dirty="0" smtClean="0">
                <a:solidFill>
                  <a:srgbClr val="002060"/>
                </a:solidFill>
                <a:latin typeface="Sylfaen" pitchFamily="18" charset="0"/>
              </a:rPr>
              <a:t>მაგული ღამბაშიძე</a:t>
            </a:r>
          </a:p>
          <a:p>
            <a:r>
              <a:rPr lang="ka-GE" sz="2800" b="1" dirty="0" smtClean="0">
                <a:solidFill>
                  <a:srgbClr val="002060"/>
                </a:solidFill>
                <a:latin typeface="Sylfaen" pitchFamily="18" charset="0"/>
              </a:rPr>
              <a:t>                                                   გიორგი  ქიტოშვილი</a:t>
            </a:r>
            <a:endParaRPr lang="en-US" sz="2800" b="1" dirty="0" smtClean="0">
              <a:solidFill>
                <a:srgbClr val="002060"/>
              </a:solidFill>
              <a:latin typeface="Sylfaen" pitchFamily="18" charset="0"/>
            </a:endParaRPr>
          </a:p>
          <a:p>
            <a:r>
              <a:rPr lang="ka-GE" sz="2800" b="1" dirty="0" smtClean="0">
                <a:solidFill>
                  <a:srgbClr val="002060"/>
                </a:solidFill>
                <a:latin typeface="Sylfaen" pitchFamily="18" charset="0"/>
              </a:rPr>
              <a:t>                                                               ნონა ნაჭყებია</a:t>
            </a:r>
            <a:endParaRPr lang="en-US" sz="2800" b="1" dirty="0">
              <a:solidFill>
                <a:srgbClr val="002060"/>
              </a:solidFill>
              <a:latin typeface="Sylfaen" pitchFamily="18" charset="0"/>
            </a:endParaRPr>
          </a:p>
        </p:txBody>
      </p:sp>
      <p:pic>
        <p:nvPicPr>
          <p:cNvPr id="1026" name="Picture 2" descr="C:\Users\user\Desktop\tsu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1981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8674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ka-GE" b="1" u="sng" dirty="0" smtClean="0">
                <a:latin typeface="Sylfaen" pitchFamily="18" charset="0"/>
              </a:rPr>
              <a:t>პაგინაცია</a:t>
            </a:r>
            <a:r>
              <a:rPr lang="ka-GE" b="1" dirty="0" smtClean="0">
                <a:latin typeface="Sylfaen" pitchFamily="18" charset="0"/>
              </a:rPr>
              <a:t>:</a:t>
            </a:r>
            <a:r>
              <a:rPr lang="ka-GE" dirty="0" smtClean="0">
                <a:latin typeface="Sylfaen" pitchFamily="18" charset="0"/>
              </a:rPr>
              <a:t>  ხელნაწერის თანადროული, </a:t>
            </a:r>
          </a:p>
          <a:p>
            <a:pPr algn="just">
              <a:buNone/>
            </a:pPr>
            <a:r>
              <a:rPr lang="ka-GE" dirty="0" smtClean="0">
                <a:latin typeface="Sylfaen" pitchFamily="18" charset="0"/>
              </a:rPr>
              <a:t>                     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რვეულებრივი</a:t>
            </a:r>
            <a:r>
              <a:rPr lang="ka-GE" dirty="0" smtClean="0">
                <a:latin typeface="Sylfaen" pitchFamily="18" charset="0"/>
              </a:rPr>
              <a:t>, ასომთავრულით </a:t>
            </a:r>
          </a:p>
          <a:p>
            <a:pPr algn="just">
              <a:buNone/>
            </a:pPr>
            <a:r>
              <a:rPr lang="ka-GE" dirty="0" smtClean="0">
                <a:latin typeface="Sylfaen" pitchFamily="18" charset="0"/>
              </a:rPr>
              <a:t>                      ( :ით</a:t>
            </a:r>
            <a:r>
              <a:rPr lang="ka-GE" dirty="0" smtClean="0">
                <a:latin typeface="Sylfaen" pitchFamily="18" charset="0"/>
                <a:sym typeface="Wingdings" pitchFamily="2" charset="2"/>
              </a:rPr>
              <a:t>: ) </a:t>
            </a:r>
          </a:p>
          <a:p>
            <a:pPr algn="just">
              <a:buNone/>
            </a:pPr>
            <a:r>
              <a:rPr lang="ka-GE" b="1" u="sng" dirty="0" smtClean="0">
                <a:latin typeface="Sylfaen" pitchFamily="18" charset="0"/>
                <a:sym typeface="Wingdings" pitchFamily="2" charset="2"/>
              </a:rPr>
              <a:t>საწერი მასალა</a:t>
            </a:r>
            <a:r>
              <a:rPr lang="ka-GE" b="1" dirty="0" smtClean="0">
                <a:latin typeface="Sylfaen" pitchFamily="18" charset="0"/>
                <a:sym typeface="Wingdings" pitchFamily="2" charset="2"/>
              </a:rPr>
              <a:t>:     </a:t>
            </a:r>
            <a:r>
              <a:rPr lang="ka-GE" dirty="0" smtClean="0">
                <a:latin typeface="Sylfaen" pitchFamily="18" charset="0"/>
                <a:sym typeface="Wingdings" pitchFamily="2" charset="2"/>
              </a:rPr>
              <a:t>ეტრატი</a:t>
            </a:r>
          </a:p>
          <a:p>
            <a:pPr algn="just">
              <a:buNone/>
            </a:pPr>
            <a:endParaRPr lang="ka-GE" dirty="0" smtClean="0">
              <a:latin typeface="Sylfaen" pitchFamily="18" charset="0"/>
              <a:sym typeface="Wingdings" pitchFamily="2" charset="2"/>
            </a:endParaRPr>
          </a:p>
          <a:p>
            <a:pPr algn="just">
              <a:buNone/>
            </a:pPr>
            <a:r>
              <a:rPr lang="ka-GE" b="1" u="sng" dirty="0" smtClean="0">
                <a:latin typeface="Sylfaen" pitchFamily="18" charset="0"/>
                <a:sym typeface="Wingdings" pitchFamily="2" charset="2"/>
              </a:rPr>
              <a:t>მელანი: </a:t>
            </a:r>
            <a:r>
              <a:rPr lang="ka-GE" dirty="0" smtClean="0">
                <a:latin typeface="Sylfaen" pitchFamily="18" charset="0"/>
                <a:sym typeface="Wingdings" pitchFamily="2" charset="2"/>
              </a:rPr>
              <a:t>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  <a:sym typeface="Wingdings" pitchFamily="2" charset="2"/>
              </a:rPr>
              <a:t>ყავისფერი </a:t>
            </a:r>
            <a:r>
              <a:rPr lang="ka-GE" dirty="0" smtClean="0">
                <a:latin typeface="Sylfaen" pitchFamily="18" charset="0"/>
                <a:sym typeface="Wingdings" pitchFamily="2" charset="2"/>
              </a:rPr>
              <a:t>(ზოგჯერ გამუქებული, </a:t>
            </a:r>
          </a:p>
          <a:p>
            <a:pPr algn="just">
              <a:buNone/>
            </a:pPr>
            <a:r>
              <a:rPr lang="ka-GE" dirty="0" smtClean="0">
                <a:latin typeface="Sylfaen" pitchFamily="18" charset="0"/>
                <a:sym typeface="Wingdings" pitchFamily="2" charset="2"/>
              </a:rPr>
              <a:t>უმეტესად გახუნებული); გამოყენებულია </a:t>
            </a:r>
          </a:p>
          <a:p>
            <a:pPr algn="just">
              <a:buNone/>
            </a:pP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  <a:sym typeface="Wingdings" pitchFamily="2" charset="2"/>
              </a:rPr>
              <a:t>სინგური</a:t>
            </a:r>
            <a:r>
              <a:rPr lang="ka-GE" dirty="0" smtClean="0">
                <a:latin typeface="Sylfaen" pitchFamily="18" charset="0"/>
                <a:sym typeface="Wingdings" pitchFamily="2" charset="2"/>
              </a:rPr>
              <a:t> </a:t>
            </a:r>
          </a:p>
          <a:p>
            <a:pPr algn="just">
              <a:buNone/>
            </a:pPr>
            <a:r>
              <a:rPr lang="ka-GE" b="1" u="sng" dirty="0" smtClean="0">
                <a:latin typeface="Sylfaen" pitchFamily="18" charset="0"/>
                <a:sym typeface="Wingdings" pitchFamily="2" charset="2"/>
              </a:rPr>
              <a:t>აკინძვა</a:t>
            </a:r>
            <a:r>
              <a:rPr lang="ka-GE" b="1" dirty="0" smtClean="0">
                <a:latin typeface="Sylfaen" pitchFamily="18" charset="0"/>
                <a:sym typeface="Wingdings" pitchFamily="2" charset="2"/>
              </a:rPr>
              <a:t>:</a:t>
            </a:r>
            <a:r>
              <a:rPr lang="ka-GE" dirty="0" smtClean="0">
                <a:latin typeface="Sylfaen" pitchFamily="18" charset="0"/>
                <a:sym typeface="Wingdings" pitchFamily="2" charset="2"/>
              </a:rPr>
              <a:t>   ეტყობა ძველი აკინძვის კვალი, </a:t>
            </a:r>
          </a:p>
          <a:p>
            <a:pPr algn="just">
              <a:buNone/>
            </a:pPr>
            <a:r>
              <a:rPr lang="ka-GE" dirty="0" smtClean="0">
                <a:latin typeface="Sylfaen" pitchFamily="18" charset="0"/>
                <a:sym typeface="Wingdings" pitchFamily="2" charset="2"/>
              </a:rPr>
              <a:t>აკინძულია გრეკაჟით</a:t>
            </a:r>
            <a:endParaRPr lang="en-US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>
              <a:buNone/>
            </a:pPr>
            <a:r>
              <a:rPr lang="ka-GE" b="1" dirty="0" smtClean="0">
                <a:latin typeface="Sylfaen" pitchFamily="18" charset="0"/>
              </a:rPr>
              <a:t>პალეოგრაფიული ნიშნები</a:t>
            </a:r>
            <a:r>
              <a:rPr lang="ka-GE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: </a:t>
            </a:r>
            <a:r>
              <a:rPr lang="ka-GE" u="sng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ნუსხური</a:t>
            </a:r>
            <a:r>
              <a:rPr lang="ka-GE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,</a:t>
            </a:r>
          </a:p>
          <a:p>
            <a:pPr>
              <a:buNone/>
            </a:pPr>
            <a:r>
              <a:rPr lang="ka-GE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                                                       </a:t>
            </a:r>
            <a:r>
              <a:rPr lang="ka-GE" u="sng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ერთ სვეტად</a:t>
            </a:r>
            <a:r>
              <a:rPr lang="ka-GE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,</a:t>
            </a:r>
          </a:p>
          <a:p>
            <a:pPr>
              <a:buNone/>
            </a:pPr>
            <a:r>
              <a:rPr lang="ka-GE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                                                       </a:t>
            </a:r>
            <a:r>
              <a:rPr lang="ka-GE" u="sng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ერთი ხელი</a:t>
            </a:r>
          </a:p>
          <a:p>
            <a:pPr>
              <a:buNone/>
            </a:pPr>
            <a:r>
              <a:rPr lang="ka-GE" b="1" dirty="0" smtClean="0">
                <a:latin typeface="Sylfaen" pitchFamily="18" charset="0"/>
              </a:rPr>
              <a:t>საწერი იარაღი</a:t>
            </a:r>
            <a:r>
              <a:rPr lang="ka-GE" dirty="0" smtClean="0">
                <a:latin typeface="Sylfaen" pitchFamily="18" charset="0"/>
              </a:rPr>
              <a:t>: </a:t>
            </a:r>
            <a:r>
              <a:rPr lang="ka-GE" u="sng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კალამი</a:t>
            </a:r>
            <a:r>
              <a:rPr lang="ka-GE" dirty="0" smtClean="0">
                <a:latin typeface="Sylfaen" pitchFamily="18" charset="0"/>
              </a:rPr>
              <a:t> </a:t>
            </a:r>
          </a:p>
          <a:p>
            <a:pPr>
              <a:buNone/>
            </a:pPr>
            <a:r>
              <a:rPr lang="ka-GE" b="1" dirty="0" smtClean="0">
                <a:latin typeface="Sylfaen" pitchFamily="18" charset="0"/>
              </a:rPr>
              <a:t>ტექსტის გაფორმება</a:t>
            </a:r>
            <a:r>
              <a:rPr lang="ka-GE" dirty="0" smtClean="0">
                <a:latin typeface="Sylfaen" pitchFamily="18" charset="0"/>
              </a:rPr>
              <a:t>: </a:t>
            </a:r>
            <a:r>
              <a:rPr lang="ka-GE" u="sng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საზედაო ასოები</a:t>
            </a:r>
            <a:r>
              <a:rPr lang="ka-GE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,</a:t>
            </a:r>
          </a:p>
          <a:p>
            <a:pPr>
              <a:buNone/>
            </a:pPr>
            <a:r>
              <a:rPr lang="ka-GE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                                           </a:t>
            </a:r>
            <a:r>
              <a:rPr lang="ka-GE" u="sng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ორწერტილი</a:t>
            </a:r>
            <a:r>
              <a:rPr lang="ka-GE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,</a:t>
            </a:r>
          </a:p>
          <a:p>
            <a:pPr>
              <a:buNone/>
            </a:pPr>
            <a:r>
              <a:rPr lang="ka-GE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                                           </a:t>
            </a:r>
            <a:r>
              <a:rPr lang="ka-GE" u="sng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სამწერტილი</a:t>
            </a:r>
            <a:r>
              <a:rPr lang="ka-GE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,</a:t>
            </a:r>
          </a:p>
          <a:p>
            <a:pPr>
              <a:buNone/>
            </a:pPr>
            <a:r>
              <a:rPr lang="ka-GE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                                           </a:t>
            </a:r>
            <a:r>
              <a:rPr lang="ka-GE" u="sng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სინგური</a:t>
            </a:r>
            <a:r>
              <a:rPr lang="ka-GE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, </a:t>
            </a:r>
          </a:p>
          <a:p>
            <a:pPr>
              <a:buNone/>
            </a:pPr>
            <a:r>
              <a:rPr lang="ka-GE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                                           </a:t>
            </a:r>
            <a:r>
              <a:rPr lang="ka-GE" u="sng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ქანწილი</a:t>
            </a:r>
            <a:r>
              <a:rPr lang="ka-GE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,</a:t>
            </a:r>
          </a:p>
          <a:p>
            <a:pPr>
              <a:buNone/>
            </a:pPr>
            <a:r>
              <a:rPr lang="ka-GE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                                           </a:t>
            </a:r>
            <a:r>
              <a:rPr lang="ka-GE" u="sng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ასტერიქსი</a:t>
            </a:r>
            <a:endParaRPr lang="en-US" u="sng" dirty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rgbClr val="FF0000"/>
                </a:solidFill>
              </a:rPr>
              <a:t>სინგური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რუბრიკებისთვის,</a:t>
            </a:r>
          </a:p>
          <a:p>
            <a:r>
              <a:rPr lang="ka-GE" b="1" dirty="0" smtClean="0">
                <a:solidFill>
                  <a:schemeClr val="tx2"/>
                </a:solidFill>
                <a:latin typeface="Sylfaen" pitchFamily="18" charset="0"/>
              </a:rPr>
              <a:t>მოქმედების აღმნიშვნელი ტექსტისათვის</a:t>
            </a:r>
            <a:r>
              <a:rPr lang="ka-GE" b="1" dirty="0" smtClean="0">
                <a:latin typeface="Sylfaen" pitchFamily="18" charset="0"/>
              </a:rPr>
              <a:t>,</a:t>
            </a:r>
          </a:p>
          <a:p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ზოგიერთი საზედაო ასოსთვის,</a:t>
            </a:r>
          </a:p>
          <a:p>
            <a:r>
              <a:rPr lang="ka-GE" b="1" dirty="0" smtClean="0">
                <a:solidFill>
                  <a:schemeClr val="tx2"/>
                </a:solidFill>
                <a:latin typeface="Sylfaen" pitchFamily="18" charset="0"/>
              </a:rPr>
              <a:t>ასოებრივი ნუმერაციისთვის,</a:t>
            </a:r>
          </a:p>
          <a:p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სასვენი ნიშნებისთვის (არა ყოველთვის),</a:t>
            </a:r>
          </a:p>
          <a:p>
            <a:r>
              <a:rPr lang="ka-GE" b="1" dirty="0" smtClean="0">
                <a:solidFill>
                  <a:schemeClr val="tx2"/>
                </a:solidFill>
                <a:latin typeface="Sylfaen" pitchFamily="18" charset="0"/>
              </a:rPr>
              <a:t>მღვდლის მიერ წარმოსათქმელ ლოცვაში </a:t>
            </a:r>
          </a:p>
          <a:p>
            <a:pPr>
              <a:buNone/>
            </a:pPr>
            <a:r>
              <a:rPr lang="ka-GE" b="1" dirty="0" smtClean="0">
                <a:solidFill>
                  <a:schemeClr val="tx2"/>
                </a:solidFill>
                <a:latin typeface="Sylfaen" pitchFamily="18" charset="0"/>
              </a:rPr>
              <a:t>    პირველი სიტყვის ან ასოს გასაფორმებლად</a:t>
            </a:r>
            <a:r>
              <a:rPr lang="ka-GE" b="1" dirty="0" smtClean="0">
                <a:latin typeface="Sylfae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M 9 </a:t>
            </a:r>
            <a:r>
              <a:rPr lang="ka-GE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კურთხევანის ფრაგმენტი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ka-GE" b="1" dirty="0" smtClean="0">
                <a:latin typeface="Sylfaen" pitchFamily="18" charset="0"/>
              </a:rPr>
              <a:t>ტრანსკრიბირებული გამოცემა </a:t>
            </a:r>
          </a:p>
          <a:p>
            <a:endParaRPr lang="ka-GE" b="1" dirty="0" smtClean="0">
              <a:latin typeface="Sylfaen" pitchFamily="18" charset="0"/>
            </a:endParaRPr>
          </a:p>
          <a:p>
            <a:pPr>
              <a:buNone/>
            </a:pPr>
            <a:endParaRPr lang="ka-GE" b="1" dirty="0" smtClean="0">
              <a:latin typeface="Sylfaen" pitchFamily="18" charset="0"/>
            </a:endParaRPr>
          </a:p>
          <a:p>
            <a:r>
              <a:rPr lang="ka-GE" b="1" dirty="0" smtClean="0">
                <a:latin typeface="Sylfaen" pitchFamily="18" charset="0"/>
              </a:rPr>
              <a:t>დიპლომატიური გამოცემა </a:t>
            </a:r>
            <a:endParaRPr lang="en-US" b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ხელნაწერის   ტექსტში დადასტურებული   შეცდომები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a-GE" dirty="0" smtClean="0">
                <a:latin typeface="Sylfaen" pitchFamily="18" charset="0"/>
              </a:rPr>
              <a:t> </a:t>
            </a:r>
            <a:r>
              <a:rPr lang="ka-GE" sz="2800" dirty="0" smtClean="0"/>
              <a:t>„</a:t>
            </a:r>
            <a:r>
              <a:rPr lang="ka-GE" sz="2800" dirty="0" smtClean="0">
                <a:solidFill>
                  <a:srgbClr val="FF0000"/>
                </a:solidFill>
                <a:latin typeface="Sylfaen" pitchFamily="18" charset="0"/>
              </a:rPr>
              <a:t>მაში</a:t>
            </a:r>
            <a:r>
              <a:rPr lang="ka-GE" sz="2800" dirty="0" smtClean="0">
                <a:latin typeface="Sylfaen" pitchFamily="18" charset="0"/>
              </a:rPr>
              <a:t> მოიღოს მღუდელმან ჭურჭელი” </a:t>
            </a:r>
            <a:r>
              <a:rPr lang="en-US" sz="2800" dirty="0" smtClean="0">
                <a:latin typeface="Sylfaen" pitchFamily="18" charset="0"/>
              </a:rPr>
              <a:t>(2v:7)</a:t>
            </a:r>
            <a:endParaRPr lang="ka-GE" sz="2800" dirty="0" smtClean="0">
              <a:latin typeface="Sylfaen" pitchFamily="18" charset="0"/>
            </a:endParaRPr>
          </a:p>
          <a:p>
            <a:pPr>
              <a:buNone/>
            </a:pPr>
            <a:r>
              <a:rPr lang="ka-GE" dirty="0" smtClean="0">
                <a:latin typeface="Sylfaen" pitchFamily="18" charset="0"/>
              </a:rPr>
              <a:t>                              </a:t>
            </a:r>
            <a:r>
              <a:rPr lang="ka-GE" b="1" dirty="0" smtClean="0">
                <a:solidFill>
                  <a:srgbClr val="0070C0"/>
                </a:solidFill>
                <a:latin typeface="Sylfaen" pitchFamily="18" charset="0"/>
              </a:rPr>
              <a:t>!  მაში</a:t>
            </a:r>
            <a:r>
              <a:rPr lang="ka-GE" b="1" u="sng" dirty="0" smtClean="0">
                <a:solidFill>
                  <a:srgbClr val="0070C0"/>
                </a:solidFill>
                <a:latin typeface="Sylfaen" pitchFamily="18" charset="0"/>
              </a:rPr>
              <a:t>ნ</a:t>
            </a:r>
            <a:r>
              <a:rPr lang="ka-GE" b="1" dirty="0" smtClean="0">
                <a:solidFill>
                  <a:srgbClr val="0070C0"/>
                </a:solidFill>
                <a:latin typeface="Sylfaen" pitchFamily="18" charset="0"/>
              </a:rPr>
              <a:t> 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  <a:latin typeface="Sylfaen" pitchFamily="18" charset="0"/>
            </a:endParaRPr>
          </a:p>
          <a:p>
            <a:pPr>
              <a:buNone/>
            </a:pPr>
            <a:r>
              <a:rPr lang="ka-GE" sz="2800" dirty="0" smtClean="0"/>
              <a:t>„</a:t>
            </a:r>
            <a:r>
              <a:rPr lang="ka-GE" sz="2800" dirty="0" smtClean="0">
                <a:solidFill>
                  <a:srgbClr val="FF0000"/>
                </a:solidFill>
                <a:latin typeface="Sylfaen" pitchFamily="18" charset="0"/>
              </a:rPr>
              <a:t>მეუღება</a:t>
            </a:r>
            <a:r>
              <a:rPr lang="en-US" sz="2800" dirty="0" smtClean="0">
                <a:solidFill>
                  <a:srgbClr val="FF0000"/>
                </a:solidFill>
              </a:rPr>
              <a:t>ჲ</a:t>
            </a:r>
            <a:r>
              <a:rPr lang="ka-GE" sz="2800" dirty="0" smtClean="0">
                <a:latin typeface="Sylfaen" pitchFamily="18" charset="0"/>
              </a:rPr>
              <a:t>” (4</a:t>
            </a:r>
            <a:r>
              <a:rPr lang="en-US" sz="2800" dirty="0" smtClean="0">
                <a:latin typeface="Sylfaen" pitchFamily="18" charset="0"/>
              </a:rPr>
              <a:t>r:11)  </a:t>
            </a:r>
            <a:r>
              <a:rPr lang="ka-GE" sz="2800" dirty="0" smtClean="0">
                <a:latin typeface="Sylfaen" pitchFamily="18" charset="0"/>
              </a:rPr>
              <a:t>        </a:t>
            </a:r>
            <a:r>
              <a:rPr lang="ka-GE" b="1" dirty="0" smtClean="0">
                <a:solidFill>
                  <a:srgbClr val="0070C0"/>
                </a:solidFill>
                <a:latin typeface="Sylfaen" pitchFamily="18" charset="0"/>
              </a:rPr>
              <a:t>! მეუღ</a:t>
            </a:r>
            <a:r>
              <a:rPr lang="ka-GE" b="1" u="sng" dirty="0" smtClean="0">
                <a:solidFill>
                  <a:srgbClr val="0070C0"/>
                </a:solidFill>
                <a:latin typeface="Sylfaen" pitchFamily="18" charset="0"/>
              </a:rPr>
              <a:t>ლ</a:t>
            </a:r>
            <a:r>
              <a:rPr lang="ka-GE" b="1" dirty="0" smtClean="0">
                <a:solidFill>
                  <a:srgbClr val="0070C0"/>
                </a:solidFill>
                <a:latin typeface="Sylfaen" pitchFamily="18" charset="0"/>
              </a:rPr>
              <a:t>ება</a:t>
            </a:r>
            <a:r>
              <a:rPr lang="en-US" b="1" dirty="0" smtClean="0">
                <a:solidFill>
                  <a:srgbClr val="0070C0"/>
                </a:solidFill>
              </a:rPr>
              <a:t>ჲ</a:t>
            </a:r>
            <a:r>
              <a:rPr lang="ka-GE" b="1" dirty="0" smtClean="0">
                <a:solidFill>
                  <a:srgbClr val="0070C0"/>
                </a:solidFill>
                <a:latin typeface="Sylfaen" pitchFamily="18" charset="0"/>
              </a:rPr>
              <a:t> </a:t>
            </a:r>
            <a:endParaRPr lang="en-US" b="1" dirty="0" smtClean="0">
              <a:solidFill>
                <a:srgbClr val="0070C0"/>
              </a:solidFill>
              <a:latin typeface="Sylfaen" pitchFamily="18" charset="0"/>
            </a:endParaRP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  <a:latin typeface="Sylfaen" pitchFamily="18" charset="0"/>
            </a:endParaRPr>
          </a:p>
          <a:p>
            <a:pPr>
              <a:buNone/>
            </a:pPr>
            <a:r>
              <a:rPr lang="en-US" dirty="0" smtClean="0"/>
              <a:t> 6 r     8 . </a:t>
            </a:r>
            <a:r>
              <a:rPr lang="ka-GE" dirty="0" smtClean="0"/>
              <a:t>„</a:t>
            </a:r>
            <a:r>
              <a:rPr lang="ka-GE" sz="2400" dirty="0" smtClean="0">
                <a:latin typeface="Sylfaen" pitchFamily="18" charset="0"/>
              </a:rPr>
              <a:t>ინვე   გულთა   ჩ</a:t>
            </a:r>
            <a:r>
              <a:rPr lang="en-US" sz="2400" dirty="0" smtClean="0"/>
              <a:t>῀</a:t>
            </a:r>
            <a:r>
              <a:rPr lang="ka-GE" sz="2400" dirty="0" smtClean="0">
                <a:latin typeface="Sylfaen" pitchFamily="18" charset="0"/>
                <a:sym typeface="TITUS Cyberbit Basic"/>
              </a:rPr>
              <a:t>ნთა  და  მათ  თანა</a:t>
            </a:r>
          </a:p>
          <a:p>
            <a:pPr>
              <a:buNone/>
            </a:pPr>
            <a:r>
              <a:rPr lang="ka-GE" sz="2400" b="1" dirty="0" smtClean="0">
                <a:solidFill>
                  <a:srgbClr val="0070C0"/>
                </a:solidFill>
                <a:latin typeface="Sylfaen" pitchFamily="18" charset="0"/>
                <a:sym typeface="TITUS Cyberbit Basic"/>
              </a:rPr>
              <a:t>             </a:t>
            </a:r>
            <a:r>
              <a:rPr lang="ka-GE" dirty="0" smtClean="0">
                <a:latin typeface="Sylfaen" pitchFamily="18" charset="0"/>
                <a:sym typeface="TITUS Cyberbit Basic"/>
              </a:rPr>
              <a:t>9.  </a:t>
            </a:r>
            <a:r>
              <a:rPr lang="ka-GE" dirty="0" smtClean="0"/>
              <a:t>„</a:t>
            </a:r>
            <a:r>
              <a:rPr lang="ka-GE" sz="2400" dirty="0" smtClean="0"/>
              <a:t>თელი   საღმრთოთა   სიტყუათა  შ</a:t>
            </a:r>
            <a:r>
              <a:rPr lang="en-US" dirty="0" smtClean="0"/>
              <a:t>῀</a:t>
            </a:r>
            <a:r>
              <a:rPr lang="ka-GE" sz="2400" dirty="0" smtClean="0">
                <a:latin typeface="Sylfaen" pitchFamily="18" charset="0"/>
              </a:rPr>
              <a:t>ნთა</a:t>
            </a:r>
            <a:r>
              <a:rPr lang="en-US" sz="2400" dirty="0" smtClean="0"/>
              <a:t>ჲ</a:t>
            </a:r>
            <a:r>
              <a:rPr lang="ka-GE" sz="2400" dirty="0" smtClean="0">
                <a:latin typeface="Sylfaen" pitchFamily="18" charset="0"/>
              </a:rPr>
              <a:t>  და </a:t>
            </a:r>
          </a:p>
          <a:p>
            <a:pPr>
              <a:buNone/>
            </a:pPr>
            <a:endParaRPr lang="ka-GE" sz="2400" dirty="0" smtClean="0">
              <a:latin typeface="Sylfaen" pitchFamily="18" charset="0"/>
            </a:endParaRPr>
          </a:p>
          <a:p>
            <a:pPr>
              <a:buNone/>
            </a:pPr>
            <a:r>
              <a:rPr lang="ka-GE" sz="3600" b="1" dirty="0" smtClean="0">
                <a:solidFill>
                  <a:srgbClr val="0070C0"/>
                </a:solidFill>
                <a:latin typeface="Sylfaen" pitchFamily="18" charset="0"/>
              </a:rPr>
              <a:t>                     !  9. </a:t>
            </a:r>
            <a:r>
              <a:rPr lang="ka-GE" sz="3600" b="1" u="sng" dirty="0" smtClean="0">
                <a:solidFill>
                  <a:srgbClr val="0070C0"/>
                </a:solidFill>
                <a:latin typeface="Sylfaen" pitchFamily="18" charset="0"/>
              </a:rPr>
              <a:t>ნა</a:t>
            </a:r>
            <a:r>
              <a:rPr lang="ka-GE" sz="3600" b="1" dirty="0" smtClean="0">
                <a:solidFill>
                  <a:srgbClr val="0070C0"/>
                </a:solidFill>
                <a:latin typeface="Sylfaen" pitchFamily="18" charset="0"/>
              </a:rPr>
              <a:t>თელი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ka-GE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დაქარაგმება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ka-GE" b="1" dirty="0" smtClean="0"/>
              <a:t>კურთხევა</a:t>
            </a:r>
            <a:r>
              <a:rPr lang="en-US" b="1" dirty="0" smtClean="0"/>
              <a:t>ჲ</a:t>
            </a:r>
            <a:r>
              <a:rPr lang="ka-GE" b="1" dirty="0" smtClean="0"/>
              <a:t>:     </a:t>
            </a:r>
            <a:r>
              <a:rPr lang="ka-GE" b="1" dirty="0" smtClean="0">
                <a:latin typeface="Sylfaen" pitchFamily="18" charset="0"/>
              </a:rPr>
              <a:t>კ</a:t>
            </a:r>
            <a:r>
              <a:rPr lang="en-US" b="1" dirty="0" smtClean="0"/>
              <a:t>῀</a:t>
            </a:r>
            <a:r>
              <a:rPr lang="ka-GE" b="1" dirty="0" smtClean="0">
                <a:latin typeface="Sylfaen" pitchFamily="18" charset="0"/>
              </a:rPr>
              <a:t>ხ</a:t>
            </a:r>
            <a:r>
              <a:rPr lang="en-US" b="1" dirty="0" smtClean="0"/>
              <a:t>ჲ</a:t>
            </a:r>
            <a:endParaRPr lang="ka-GE" b="1" dirty="0" smtClean="0"/>
          </a:p>
          <a:p>
            <a:pPr>
              <a:buNone/>
            </a:pPr>
            <a:r>
              <a:rPr lang="ka-GE" b="1" dirty="0" smtClean="0"/>
              <a:t>                             </a:t>
            </a:r>
            <a:r>
              <a:rPr lang="ka-GE" b="1" dirty="0" smtClean="0">
                <a:latin typeface="Sylfaen" pitchFamily="18" charset="0"/>
              </a:rPr>
              <a:t>კხვ</a:t>
            </a:r>
            <a:r>
              <a:rPr lang="en-US" b="1" dirty="0" smtClean="0"/>
              <a:t>῀ჲ</a:t>
            </a:r>
            <a:endParaRPr lang="ka-GE" b="1" dirty="0" smtClean="0"/>
          </a:p>
          <a:p>
            <a:pPr>
              <a:buNone/>
            </a:pPr>
            <a:endParaRPr lang="ka-GE" b="1" dirty="0" smtClean="0"/>
          </a:p>
          <a:p>
            <a:pPr>
              <a:buNone/>
            </a:pPr>
            <a:r>
              <a:rPr lang="ka-GE" b="1" dirty="0" smtClean="0">
                <a:latin typeface="Sylfaen" pitchFamily="18" charset="0"/>
              </a:rPr>
              <a:t>თქუას:    თ</a:t>
            </a:r>
            <a:r>
              <a:rPr lang="en-US" b="1" dirty="0" smtClean="0"/>
              <a:t>῀</a:t>
            </a:r>
            <a:r>
              <a:rPr lang="ka-GE" b="1" dirty="0" smtClean="0">
                <a:latin typeface="Sylfaen" pitchFamily="18" charset="0"/>
              </a:rPr>
              <a:t>ქას </a:t>
            </a:r>
          </a:p>
          <a:p>
            <a:pPr>
              <a:buNone/>
            </a:pPr>
            <a:r>
              <a:rPr lang="ka-GE" b="1" dirty="0" smtClean="0">
                <a:latin typeface="Sylfaen" pitchFamily="18" charset="0"/>
              </a:rPr>
              <a:t>                 თქ</a:t>
            </a:r>
            <a:r>
              <a:rPr lang="en-US" b="1" dirty="0" smtClean="0"/>
              <a:t>῀</a:t>
            </a:r>
            <a:r>
              <a:rPr lang="ka-GE" b="1" dirty="0" smtClean="0">
                <a:latin typeface="Sylfaen" pitchFamily="18" charset="0"/>
              </a:rPr>
              <a:t>ს</a:t>
            </a:r>
          </a:p>
          <a:p>
            <a:pPr>
              <a:buNone/>
            </a:pPr>
            <a:endParaRPr lang="ka-GE" b="1" dirty="0" smtClean="0">
              <a:latin typeface="Sylfaen" pitchFamily="18" charset="0"/>
            </a:endParaRPr>
          </a:p>
          <a:p>
            <a:pPr>
              <a:buNone/>
            </a:pPr>
            <a:r>
              <a:rPr lang="ka-GE" b="1" dirty="0" smtClean="0">
                <a:latin typeface="Sylfaen" pitchFamily="18" charset="0"/>
              </a:rPr>
              <a:t>ღმერთო:     ღ</a:t>
            </a:r>
            <a:r>
              <a:rPr lang="en-US" b="1" dirty="0" smtClean="0"/>
              <a:t>῀</a:t>
            </a:r>
            <a:r>
              <a:rPr lang="ka-GE" b="1" dirty="0" smtClean="0">
                <a:latin typeface="Sylfaen" pitchFamily="18" charset="0"/>
              </a:rPr>
              <a:t>ო</a:t>
            </a:r>
          </a:p>
          <a:p>
            <a:pPr>
              <a:buNone/>
            </a:pPr>
            <a:r>
              <a:rPr lang="ka-GE" b="1" dirty="0" smtClean="0">
                <a:latin typeface="Sylfaen" pitchFamily="18" charset="0"/>
              </a:rPr>
              <a:t>                     ღთ</a:t>
            </a:r>
            <a:r>
              <a:rPr lang="en-US" b="1" dirty="0" smtClean="0"/>
              <a:t>῀</a:t>
            </a:r>
            <a:r>
              <a:rPr lang="ka-GE" b="1" dirty="0" smtClean="0">
                <a:latin typeface="Sylfaen" pitchFamily="18" charset="0"/>
              </a:rPr>
              <a:t>ო</a:t>
            </a:r>
          </a:p>
          <a:p>
            <a:pPr>
              <a:buNone/>
            </a:pPr>
            <a:endParaRPr lang="ka-GE" b="1" dirty="0" smtClean="0">
              <a:latin typeface="Sylfaen" pitchFamily="18" charset="0"/>
            </a:endParaRPr>
          </a:p>
          <a:p>
            <a:pPr>
              <a:buNone/>
            </a:pPr>
            <a:endParaRPr lang="ka-GE" b="1" dirty="0" smtClean="0">
              <a:latin typeface="Sylfaen" pitchFamily="18" charset="0"/>
            </a:endParaRPr>
          </a:p>
          <a:p>
            <a:pPr>
              <a:buNone/>
            </a:pPr>
            <a:endParaRPr lang="ka-GE" b="1" dirty="0" smtClean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830763"/>
          </a:xfrm>
        </p:spPr>
        <p:txBody>
          <a:bodyPr/>
          <a:lstStyle/>
          <a:p>
            <a:pPr>
              <a:buNone/>
            </a:pPr>
            <a:r>
              <a:rPr lang="ka-GE" b="1" dirty="0" smtClean="0">
                <a:latin typeface="Sylfaen" pitchFamily="18" charset="0"/>
              </a:rPr>
              <a:t>„ სლთა   წდითა”   -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ქარაგმის  ნიშანი  არ  უზის</a:t>
            </a:r>
          </a:p>
          <a:p>
            <a:pPr>
              <a:buNone/>
            </a:pPr>
            <a:endParaRPr lang="ka-GE" b="1" dirty="0" smtClean="0">
              <a:latin typeface="Sylfaen" pitchFamily="18" charset="0"/>
            </a:endParaRPr>
          </a:p>
          <a:p>
            <a:pPr>
              <a:buNone/>
            </a:pPr>
            <a:endParaRPr lang="ka-GE" b="1" dirty="0" smtClean="0">
              <a:latin typeface="Sylfaen" pitchFamily="18" charset="0"/>
            </a:endParaRPr>
          </a:p>
          <a:p>
            <a:pPr>
              <a:buNone/>
            </a:pPr>
            <a:r>
              <a:rPr lang="ka-GE" b="1" dirty="0" smtClean="0">
                <a:latin typeface="Sylfaen" pitchFamily="18" charset="0"/>
              </a:rPr>
              <a:t>„ ძ</a:t>
            </a:r>
            <a:r>
              <a:rPr lang="en-US" b="1" dirty="0" smtClean="0">
                <a:latin typeface="Sylfaen" pitchFamily="18" charset="0"/>
              </a:rPr>
              <a:t>῀</a:t>
            </a:r>
            <a:r>
              <a:rPr lang="ka-GE" b="1" dirty="0" smtClean="0">
                <a:latin typeface="Sylfaen" pitchFamily="18" charset="0"/>
              </a:rPr>
              <a:t>ჱ ”  -   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ქარაგმის  ნიშანი  საჭირო  არ  არის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დიპლომატიური გამოცემა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495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Sylfaen" pitchFamily="18" charset="0"/>
              </a:rPr>
              <a:t>M 9 </a:t>
            </a:r>
            <a:r>
              <a:rPr lang="ka-GE" b="1" dirty="0" smtClean="0">
                <a:latin typeface="Sylfaen" pitchFamily="18" charset="0"/>
              </a:rPr>
              <a:t>კურთხევანის ფრაგმენტი</a:t>
            </a:r>
          </a:p>
          <a:p>
            <a:pPr>
              <a:buNone/>
            </a:pPr>
            <a:endParaRPr lang="ka-GE" dirty="0" smtClean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  <a:p>
            <a:pPr>
              <a:buNone/>
            </a:pPr>
            <a:endParaRPr lang="ka-GE" dirty="0" smtClean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  <a:p>
            <a:pPr>
              <a:buNone/>
            </a:pPr>
            <a:r>
              <a:rPr lang="ka-GE" b="1" dirty="0" smtClean="0">
                <a:solidFill>
                  <a:srgbClr val="002060"/>
                </a:solidFill>
                <a:latin typeface="Sylfaen" pitchFamily="18" charset="0"/>
              </a:rPr>
              <a:t>დიდი კურთხევანი -  </a:t>
            </a:r>
            <a:r>
              <a:rPr lang="ka-GE" dirty="0" smtClean="0">
                <a:solidFill>
                  <a:srgbClr val="002060"/>
                </a:solidFill>
              </a:rPr>
              <a:t>Ⴃ</a:t>
            </a:r>
          </a:p>
          <a:p>
            <a:pPr>
              <a:buNone/>
            </a:pPr>
            <a:endParaRPr lang="ka-GE" b="1" dirty="0" smtClean="0">
              <a:latin typeface="Sylfaen" pitchFamily="18" charset="0"/>
            </a:endParaRPr>
          </a:p>
          <a:p>
            <a:pPr>
              <a:buNone/>
            </a:pP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  <a:latin typeface="Sylfaen" pitchFamily="18" charset="0"/>
              </a:rPr>
              <a:t>მცირე კურთხევანი -  </a:t>
            </a:r>
            <a:r>
              <a:rPr lang="ka-GE" dirty="0" smtClean="0">
                <a:solidFill>
                  <a:schemeClr val="accent3">
                    <a:lumMod val="50000"/>
                  </a:schemeClr>
                </a:solidFill>
              </a:rPr>
              <a:t>Ⴋ</a:t>
            </a:r>
            <a:endParaRPr lang="ka-GE" b="1" dirty="0" smtClean="0">
              <a:solidFill>
                <a:schemeClr val="accent3">
                  <a:lumMod val="50000"/>
                </a:schemeClr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ფრაგმენტის    შინაარსობრივი შედგენილობა 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686800" cy="41148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Sylfaen" pitchFamily="18" charset="0"/>
              </a:rPr>
              <a:t>1r-4r</a:t>
            </a:r>
            <a:r>
              <a:rPr lang="ka-GE" b="1" dirty="0" smtClean="0">
                <a:latin typeface="Sylfaen" pitchFamily="18" charset="0"/>
              </a:rPr>
              <a:t>   ნათლობის ლოცვა </a:t>
            </a:r>
          </a:p>
          <a:p>
            <a:pPr>
              <a:buNone/>
            </a:pPr>
            <a:endParaRPr lang="en-US" b="1" dirty="0" smtClean="0">
              <a:latin typeface="Sylfaen" pitchFamily="18" charset="0"/>
            </a:endParaRPr>
          </a:p>
          <a:p>
            <a:r>
              <a:rPr lang="en-US" b="1" dirty="0" smtClean="0">
                <a:latin typeface="Sylfaen" pitchFamily="18" charset="0"/>
              </a:rPr>
              <a:t>4r-4v</a:t>
            </a:r>
            <a:r>
              <a:rPr lang="ka-GE" b="1" dirty="0" smtClean="0">
                <a:latin typeface="Sylfaen" pitchFamily="18" charset="0"/>
              </a:rPr>
              <a:t>   წინდობის ლოცვა </a:t>
            </a:r>
          </a:p>
          <a:p>
            <a:endParaRPr lang="en-US" b="1" dirty="0" smtClean="0">
              <a:latin typeface="Sylfaen" pitchFamily="18" charset="0"/>
            </a:endParaRPr>
          </a:p>
          <a:p>
            <a:r>
              <a:rPr lang="en-US" b="1" dirty="0" smtClean="0">
                <a:latin typeface="Sylfaen" pitchFamily="18" charset="0"/>
              </a:rPr>
              <a:t>5r-6v</a:t>
            </a:r>
            <a:r>
              <a:rPr lang="ka-GE" b="1" dirty="0" smtClean="0">
                <a:latin typeface="Sylfaen" pitchFamily="18" charset="0"/>
              </a:rPr>
              <a:t>   უცნობი  ლოცვის/ლოცვების ნაწილი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გმადლობთ    ყურადღებისთვის !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4" name="Content Placeholder 3" descr="IMG_5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ka-GE" b="1" dirty="0" smtClean="0">
                <a:latin typeface="Sylfaen" pitchFamily="18" charset="0"/>
              </a:rPr>
              <a:t>სვანეთის მუზეუმი</a:t>
            </a:r>
            <a:r>
              <a:rPr lang="ka-GE" dirty="0" smtClean="0">
                <a:latin typeface="Sylfaen" pitchFamily="18" charset="0"/>
              </a:rPr>
              <a:t/>
            </a:r>
            <a:br>
              <a:rPr lang="ka-GE" dirty="0" smtClean="0">
                <a:latin typeface="Sylfaen" pitchFamily="18" charset="0"/>
              </a:rPr>
            </a:br>
            <a:r>
              <a:rPr lang="ka-GE" dirty="0" smtClean="0">
                <a:latin typeface="Sylfaen" pitchFamily="18" charset="0"/>
              </a:rPr>
              <a:t/>
            </a:r>
            <a:br>
              <a:rPr lang="ka-GE" dirty="0" smtClean="0">
                <a:latin typeface="Sylfaen" pitchFamily="18" charset="0"/>
              </a:rPr>
            </a:br>
            <a:r>
              <a:rPr lang="ka-GE" sz="3100" dirty="0" smtClean="0">
                <a:latin typeface="Sylfaen" pitchFamily="18" charset="0"/>
              </a:rPr>
              <a:t>(მესტია)</a:t>
            </a:r>
            <a:endParaRPr lang="en-US" sz="3100" dirty="0">
              <a:latin typeface="Sylfaen" pitchFamily="18" charset="0"/>
            </a:endParaRPr>
          </a:p>
        </p:txBody>
      </p:sp>
      <p:pic>
        <p:nvPicPr>
          <p:cNvPr id="4" name="Content Placeholder 3" descr="phpThumb_generated_thumbnai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362200"/>
            <a:ext cx="67056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1708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3962400" cy="2743200"/>
          </a:xfrm>
        </p:spPr>
      </p:pic>
      <p:pic>
        <p:nvPicPr>
          <p:cNvPr id="1026" name="Picture 2" descr="C:\Users\user\Desktop\P1170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048000"/>
            <a:ext cx="2895599" cy="3658229"/>
          </a:xfrm>
          <a:prstGeom prst="rect">
            <a:avLst/>
          </a:prstGeom>
          <a:noFill/>
        </p:spPr>
      </p:pic>
      <p:pic>
        <p:nvPicPr>
          <p:cNvPr id="1027" name="Picture 3" descr="C:\Users\user\Desktop\P1170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52400"/>
            <a:ext cx="3581400" cy="2590799"/>
          </a:xfrm>
          <a:prstGeom prst="rect">
            <a:avLst/>
          </a:prstGeom>
          <a:noFill/>
        </p:spPr>
      </p:pic>
      <p:pic>
        <p:nvPicPr>
          <p:cNvPr id="1028" name="Picture 4" descr="C:\Users\user\Desktop\P11708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124200"/>
            <a:ext cx="4800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11805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7863417" cy="5897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11805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1999" y="685800"/>
            <a:ext cx="7010401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N37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533400"/>
            <a:ext cx="7315200" cy="5820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N37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1" y="609600"/>
            <a:ext cx="77724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  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a-GE" sz="2400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კურთხევანის ფრაგმენტი </a:t>
            </a:r>
            <a:r>
              <a:rPr lang="en-US" sz="2700" b="1" dirty="0" smtClean="0">
                <a:solidFill>
                  <a:schemeClr val="accent2">
                    <a:lumMod val="50000"/>
                  </a:schemeClr>
                </a:solidFill>
              </a:rPr>
              <a:t>X</a:t>
            </a:r>
            <a:endParaRPr lang="en-US" sz="2700" b="1" dirty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a-GE" sz="2000" dirty="0" smtClean="0">
                <a:latin typeface="Sylfaen" pitchFamily="18" charset="0"/>
              </a:rPr>
              <a:t>            </a:t>
            </a:r>
            <a:r>
              <a:rPr lang="ka-GE" sz="2000" b="1" dirty="0" smtClean="0">
                <a:latin typeface="Sylfaen" pitchFamily="18" charset="0"/>
              </a:rPr>
              <a:t>6 ფ.</a:t>
            </a:r>
            <a:r>
              <a:rPr lang="ka-GE" sz="2000" dirty="0" smtClean="0">
                <a:latin typeface="Sylfaen" pitchFamily="18" charset="0"/>
              </a:rPr>
              <a:t> (ფრაგმენტი შედგება 3 ტყუპი ფურცლისაგან)</a:t>
            </a:r>
          </a:p>
          <a:p>
            <a:pPr>
              <a:buNone/>
            </a:pPr>
            <a:endParaRPr lang="ka-GE" sz="2000" dirty="0" smtClean="0">
              <a:latin typeface="Sylfaen" pitchFamily="18" charset="0"/>
            </a:endParaRPr>
          </a:p>
          <a:p>
            <a:pPr algn="just">
              <a:buNone/>
            </a:pPr>
            <a:r>
              <a:rPr lang="ka-GE" sz="2000" b="1" dirty="0" smtClean="0">
                <a:latin typeface="Sylfaen" pitchFamily="18" charset="0"/>
              </a:rPr>
              <a:t>ზომები</a:t>
            </a:r>
            <a:r>
              <a:rPr lang="ka-GE" sz="2000" dirty="0" smtClean="0">
                <a:latin typeface="Sylfaen" pitchFamily="18" charset="0"/>
              </a:rPr>
              <a:t>: ფურცლები არათანაბარი ზომისაა გვიანდელი შემოსვის   </a:t>
            </a:r>
          </a:p>
          <a:p>
            <a:pPr algn="just">
              <a:buNone/>
            </a:pPr>
            <a:r>
              <a:rPr lang="ka-GE" sz="2000" dirty="0" smtClean="0">
                <a:latin typeface="Sylfaen" pitchFamily="18" charset="0"/>
              </a:rPr>
              <a:t>                 დროს აშიების ჩამოჭრის გამო;</a:t>
            </a:r>
          </a:p>
          <a:p>
            <a:pPr algn="just">
              <a:buNone/>
            </a:pPr>
            <a:endParaRPr lang="ka-GE" sz="2000" dirty="0" smtClean="0">
              <a:latin typeface="Sylfaen" pitchFamily="18" charset="0"/>
            </a:endParaRPr>
          </a:p>
          <a:p>
            <a:pPr algn="just">
              <a:buNone/>
            </a:pPr>
            <a:r>
              <a:rPr lang="ka-GE" sz="2000" b="1" dirty="0" smtClean="0">
                <a:latin typeface="Sylfaen" pitchFamily="18" charset="0"/>
              </a:rPr>
              <a:t>ტყუპი ფურცელი</a:t>
            </a:r>
            <a:r>
              <a:rPr lang="ka-GE" sz="2000" dirty="0" smtClean="0">
                <a:latin typeface="Sylfaen" pitchFamily="18" charset="0"/>
              </a:rPr>
              <a:t>:  სიგანე: 32,5 სმ.</a:t>
            </a:r>
          </a:p>
          <a:p>
            <a:pPr algn="just">
              <a:buNone/>
            </a:pPr>
            <a:r>
              <a:rPr lang="ka-GE" sz="2000" dirty="0" smtClean="0">
                <a:latin typeface="Sylfaen" pitchFamily="18" charset="0"/>
              </a:rPr>
              <a:t>                                    სიგრძე: 18,5 სმ.</a:t>
            </a:r>
          </a:p>
          <a:p>
            <a:pPr algn="just">
              <a:buNone/>
            </a:pPr>
            <a:r>
              <a:rPr lang="de-DE" sz="2000" b="1" dirty="0" smtClean="0">
                <a:latin typeface="AcadNusx" pitchFamily="2" charset="0"/>
              </a:rPr>
              <a:t>f.1</a:t>
            </a:r>
            <a:endParaRPr lang="ka-GE" sz="2000" b="1" dirty="0" smtClean="0">
              <a:latin typeface="Sylfaen" pitchFamily="18" charset="0"/>
            </a:endParaRPr>
          </a:p>
          <a:p>
            <a:pPr algn="just">
              <a:buNone/>
            </a:pPr>
            <a:r>
              <a:rPr lang="ka-GE" sz="2000" b="1" dirty="0" smtClean="0">
                <a:latin typeface="Sylfaen" pitchFamily="18" charset="0"/>
              </a:rPr>
              <a:t>ფურცელი</a:t>
            </a:r>
            <a:r>
              <a:rPr lang="ka-GE" sz="2000" dirty="0" smtClean="0">
                <a:latin typeface="Sylfaen" pitchFamily="18" charset="0"/>
              </a:rPr>
              <a:t>:   სიგანე: 16,3 სმ.</a:t>
            </a:r>
          </a:p>
          <a:p>
            <a:pPr algn="just">
              <a:buNone/>
            </a:pPr>
            <a:r>
              <a:rPr lang="ka-GE" sz="2000" dirty="0" smtClean="0">
                <a:latin typeface="Sylfaen" pitchFamily="18" charset="0"/>
              </a:rPr>
              <a:t>                        სიგრძე: 18,5  სმ.</a:t>
            </a:r>
          </a:p>
          <a:p>
            <a:pPr algn="just">
              <a:buNone/>
            </a:pPr>
            <a:endParaRPr lang="ka-GE" sz="2000" dirty="0" smtClean="0">
              <a:latin typeface="Sylfaen" pitchFamily="18" charset="0"/>
            </a:endParaRPr>
          </a:p>
          <a:p>
            <a:pPr algn="just">
              <a:buNone/>
            </a:pPr>
            <a:r>
              <a:rPr lang="ka-GE" sz="2000" b="1" dirty="0" smtClean="0">
                <a:latin typeface="Sylfaen" pitchFamily="18" charset="0"/>
              </a:rPr>
              <a:t>გვერდის სარკე</a:t>
            </a:r>
            <a:r>
              <a:rPr lang="ka-GE" sz="2000" dirty="0" smtClean="0">
                <a:latin typeface="Sylfaen" pitchFamily="18" charset="0"/>
              </a:rPr>
              <a:t>:  სიგანე: 10,8 სმ.</a:t>
            </a:r>
          </a:p>
          <a:p>
            <a:pPr algn="just">
              <a:buNone/>
            </a:pPr>
            <a:r>
              <a:rPr lang="ka-GE" sz="2000" dirty="0" smtClean="0">
                <a:latin typeface="Sylfaen" pitchFamily="18" charset="0"/>
              </a:rPr>
              <a:t>                                სიგრძე: 14 სმ.</a:t>
            </a:r>
          </a:p>
          <a:p>
            <a:pPr algn="just">
              <a:buNone/>
            </a:pPr>
            <a:endParaRPr lang="ka-GE" sz="2000" dirty="0" smtClean="0">
              <a:latin typeface="Sylfaen" pitchFamily="18" charset="0"/>
            </a:endParaRPr>
          </a:p>
          <a:p>
            <a:pPr algn="just">
              <a:buNone/>
            </a:pPr>
            <a:endParaRPr lang="en-US" sz="2000" dirty="0" smtClean="0">
              <a:latin typeface="AcadNusx" pitchFamily="2" charset="0"/>
            </a:endParaRPr>
          </a:p>
          <a:p>
            <a:pPr algn="just">
              <a:buNone/>
            </a:pPr>
            <a:endParaRPr lang="en-US" sz="2000" dirty="0">
              <a:latin typeface="AcadNusx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endParaRPr lang="ka-GE" dirty="0" smtClean="0">
              <a:latin typeface="Sylfaen" pitchFamily="18" charset="0"/>
            </a:endParaRPr>
          </a:p>
          <a:p>
            <a:pPr>
              <a:buNone/>
            </a:pPr>
            <a:r>
              <a:rPr lang="ka-GE" u="sng" dirty="0" smtClean="0">
                <a:latin typeface="Sylfaen" pitchFamily="18" charset="0"/>
              </a:rPr>
              <a:t>აშიები:</a:t>
            </a:r>
          </a:p>
          <a:p>
            <a:pPr>
              <a:buNone/>
            </a:pPr>
            <a:r>
              <a:rPr lang="ka-GE" b="1" dirty="0" smtClean="0">
                <a:latin typeface="Sylfaen" pitchFamily="18" charset="0"/>
              </a:rPr>
              <a:t>ზედა აშია</a:t>
            </a:r>
            <a:r>
              <a:rPr lang="ka-GE" dirty="0" smtClean="0">
                <a:latin typeface="Sylfaen" pitchFamily="18" charset="0"/>
              </a:rPr>
              <a:t>:    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1,9 სმ</a:t>
            </a:r>
            <a:r>
              <a:rPr lang="ka-GE" dirty="0" smtClean="0">
                <a:latin typeface="Sylfaen" pitchFamily="18" charset="0"/>
              </a:rPr>
              <a:t>. </a:t>
            </a:r>
          </a:p>
          <a:p>
            <a:pPr>
              <a:buNone/>
            </a:pPr>
            <a:r>
              <a:rPr lang="ka-GE" b="1" dirty="0" smtClean="0">
                <a:latin typeface="Sylfaen" pitchFamily="18" charset="0"/>
              </a:rPr>
              <a:t>ქვედა აშია</a:t>
            </a:r>
            <a:r>
              <a:rPr lang="ka-GE" dirty="0" smtClean="0">
                <a:latin typeface="Sylfaen" pitchFamily="18" charset="0"/>
              </a:rPr>
              <a:t>:   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4 სმ. </a:t>
            </a:r>
          </a:p>
          <a:p>
            <a:pPr>
              <a:buNone/>
            </a:pPr>
            <a:r>
              <a:rPr lang="ka-GE" b="1" dirty="0" smtClean="0">
                <a:latin typeface="Sylfaen" pitchFamily="18" charset="0"/>
              </a:rPr>
              <a:t>შიდა აშია</a:t>
            </a:r>
            <a:r>
              <a:rPr lang="ka-GE" dirty="0" smtClean="0">
                <a:latin typeface="Sylfaen" pitchFamily="18" charset="0"/>
              </a:rPr>
              <a:t>:     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1,9 სმ.</a:t>
            </a:r>
          </a:p>
          <a:p>
            <a:pPr>
              <a:buNone/>
            </a:pPr>
            <a:r>
              <a:rPr lang="ka-GE" b="1" dirty="0" smtClean="0">
                <a:latin typeface="Sylfaen" pitchFamily="18" charset="0"/>
              </a:rPr>
              <a:t>გარე აშია:      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3,1 სმ.</a:t>
            </a:r>
          </a:p>
          <a:p>
            <a:pPr>
              <a:buNone/>
            </a:pPr>
            <a:endParaRPr lang="ka-GE" dirty="0" smtClean="0">
              <a:latin typeface="Sylfaen" pitchFamily="18" charset="0"/>
            </a:endParaRPr>
          </a:p>
          <a:p>
            <a:pPr>
              <a:buNone/>
            </a:pPr>
            <a:r>
              <a:rPr lang="ka-GE" b="1" dirty="0" smtClean="0">
                <a:latin typeface="Sylfaen" pitchFamily="18" charset="0"/>
              </a:rPr>
              <a:t>სტრიქონებს  შორის   მანძილი</a:t>
            </a:r>
            <a:r>
              <a:rPr lang="ka-GE" dirty="0" smtClean="0">
                <a:latin typeface="Sylfaen" pitchFamily="18" charset="0"/>
              </a:rPr>
              <a:t>:   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1 სმ. </a:t>
            </a:r>
          </a:p>
          <a:p>
            <a:pPr>
              <a:buNone/>
            </a:pPr>
            <a:r>
              <a:rPr lang="ka-GE" b="1" dirty="0" smtClean="0">
                <a:latin typeface="Sylfaen" pitchFamily="18" charset="0"/>
              </a:rPr>
              <a:t>სტრიქონების   რაოდენობა</a:t>
            </a:r>
            <a:r>
              <a:rPr lang="ka-GE" dirty="0" smtClean="0">
                <a:latin typeface="Sylfaen" pitchFamily="18" charset="0"/>
              </a:rPr>
              <a:t>:     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16 სმ.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394</Words>
  <Application>Microsoft Office PowerPoint</Application>
  <PresentationFormat>On-screen Show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ექსპედიცია   სვანეთში </vt:lpstr>
      <vt:lpstr>სვანეთის მუზეუმი  (მესტია)</vt:lpstr>
      <vt:lpstr>Slide 3</vt:lpstr>
      <vt:lpstr>Slide 4</vt:lpstr>
      <vt:lpstr>Slide 5</vt:lpstr>
      <vt:lpstr>Slide 6</vt:lpstr>
      <vt:lpstr>Slide 7</vt:lpstr>
      <vt:lpstr>M  9 კურთხევანის ფრაგმენტი X</vt:lpstr>
      <vt:lpstr>Slide 9</vt:lpstr>
      <vt:lpstr>Slide 10</vt:lpstr>
      <vt:lpstr>Slide 11</vt:lpstr>
      <vt:lpstr>სინგური </vt:lpstr>
      <vt:lpstr>M 9 კურთხევანის ფრაგმენტი</vt:lpstr>
      <vt:lpstr>ხელნაწერის   ტექსტში დადასტურებული   შეცდომები </vt:lpstr>
      <vt:lpstr>დაქარაგმება </vt:lpstr>
      <vt:lpstr>Slide 16</vt:lpstr>
      <vt:lpstr>დიპლომატიური გამოცემა</vt:lpstr>
      <vt:lpstr>ფრაგმენტის    შინაარსობრივი შედგენილობა </vt:lpstr>
      <vt:lpstr>გმადლობთ    ყურადღებისთვის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Sopho</dc:creator>
  <cp:lastModifiedBy>t.goguadze</cp:lastModifiedBy>
  <cp:revision>26</cp:revision>
  <dcterms:created xsi:type="dcterms:W3CDTF">2006-08-16T00:00:00Z</dcterms:created>
  <dcterms:modified xsi:type="dcterms:W3CDTF">2015-03-20T06:07:53Z</dcterms:modified>
</cp:coreProperties>
</file>